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b3ec93dcf40478f" /><Relationship Type="http://schemas.openxmlformats.org/officeDocument/2006/relationships/extended-properties" Target="/docProps/app.xml" Id="R7278d7f40f7e449e" /><Relationship Type="http://schemas.openxmlformats.org/officeDocument/2006/relationships/officeDocument" Target="/ppt/presentation.xml" Id="Recbb2772ae534d0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af439c809de42f3"/>
  </p:sldMasterIdLst>
  <p:notesMasterIdLst>
    <p:notesMasterId xmlns:r="http://schemas.openxmlformats.org/officeDocument/2006/relationships" r:id="R96ec153442f34fab"/>
  </p:notesMasterIdLst>
  <p:sldIdLst>
    <p:sldId xmlns:r="http://schemas.openxmlformats.org/officeDocument/2006/relationships" id="256" r:id="Rc5bf8d9395564a2f"/>
    <p:sldId xmlns:r="http://schemas.openxmlformats.org/officeDocument/2006/relationships" id="257" r:id="Rd4bdaad874264020"/>
    <p:sldId xmlns:r="http://schemas.openxmlformats.org/officeDocument/2006/relationships" id="258" r:id="R66eb9a5087984df0"/>
    <p:sldId xmlns:r="http://schemas.openxmlformats.org/officeDocument/2006/relationships" id="259" r:id="Re72d8b4e4d094471"/>
    <p:sldId xmlns:r="http://schemas.openxmlformats.org/officeDocument/2006/relationships" id="260" r:id="Rdb064700c42c4684"/>
    <p:sldId xmlns:r="http://schemas.openxmlformats.org/officeDocument/2006/relationships" id="261" r:id="Rf4385c9b189b46aa"/>
    <p:sldId xmlns:r="http://schemas.openxmlformats.org/officeDocument/2006/relationships" id="262" r:id="R954054bda25f449f"/>
    <p:sldId xmlns:r="http://schemas.openxmlformats.org/officeDocument/2006/relationships" id="263" r:id="R4fbe5f5a8bcb469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5ed558b6e9f4a8f" /><Relationship Type="http://schemas.openxmlformats.org/officeDocument/2006/relationships/slideMaster" Target="/ppt/slideMasters/slideMaster1.xml" Id="R8af439c809de42f3" /><Relationship Type="http://schemas.openxmlformats.org/officeDocument/2006/relationships/notesMaster" Target="/ppt/notesMasters/notesMaster1.xml" Id="R96ec153442f34fab" /><Relationship Type="http://schemas.openxmlformats.org/officeDocument/2006/relationships/presProps" Target="/ppt/presProps.xml" Id="Ra35ee1b04de94aa9" /><Relationship Type="http://schemas.openxmlformats.org/officeDocument/2006/relationships/tableStyles" Target="/ppt/tableStyles.xml" Id="R2a0cb726b43f48ea" /><Relationship Type="http://schemas.openxmlformats.org/officeDocument/2006/relationships/slide" Target="/ppt/slides/slide1.xml" Id="Rc5bf8d9395564a2f" /><Relationship Type="http://schemas.openxmlformats.org/officeDocument/2006/relationships/slide" Target="/ppt/slides/slide2.xml" Id="Rd4bdaad874264020" /><Relationship Type="http://schemas.openxmlformats.org/officeDocument/2006/relationships/slide" Target="/ppt/slides/slide3.xml" Id="R66eb9a5087984df0" /><Relationship Type="http://schemas.openxmlformats.org/officeDocument/2006/relationships/slide" Target="/ppt/slides/slide4.xml" Id="Re72d8b4e4d094471" /><Relationship Type="http://schemas.openxmlformats.org/officeDocument/2006/relationships/slide" Target="/ppt/slides/slide5.xml" Id="Rdb064700c42c4684" /><Relationship Type="http://schemas.openxmlformats.org/officeDocument/2006/relationships/slide" Target="/ppt/slides/slide6.xml" Id="Rf4385c9b189b46aa" /><Relationship Type="http://schemas.openxmlformats.org/officeDocument/2006/relationships/slide" Target="/ppt/slides/slide7.xml" Id="R954054bda25f449f" /><Relationship Type="http://schemas.openxmlformats.org/officeDocument/2006/relationships/slide" Target="/ppt/slides/slide8.xml" Id="R4fbe5f5a8bcb469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98596fc1def4d3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baa83887d74cd4" /><Relationship Type="http://schemas.openxmlformats.org/officeDocument/2006/relationships/notesMaster" Target="/ppt/notesMasters/notesMaster1.xml" Id="R74eb79124fc24ac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2a325fb4a01434e" /><Relationship Type="http://schemas.openxmlformats.org/officeDocument/2006/relationships/notesMaster" Target="/ppt/notesMasters/notesMaster1.xml" Id="R81b7e8d85de946b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34f567b3d14c39" /><Relationship Type="http://schemas.openxmlformats.org/officeDocument/2006/relationships/notesMaster" Target="/ppt/notesMasters/notesMaster1.xml" Id="R401b7fa45a044d9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0b88bf4352b44f1" /><Relationship Type="http://schemas.openxmlformats.org/officeDocument/2006/relationships/notesMaster" Target="/ppt/notesMasters/notesMaster1.xml" Id="R882948796caf4cd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760cb43b60444c3" /><Relationship Type="http://schemas.openxmlformats.org/officeDocument/2006/relationships/notesMaster" Target="/ppt/notesMasters/notesMaster1.xml" Id="Raaf6367fd2c948b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6c7843476324c7f" /><Relationship Type="http://schemas.openxmlformats.org/officeDocument/2006/relationships/notesMaster" Target="/ppt/notesMasters/notesMaster1.xml" Id="R242993bb715d45a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6d0bcad02294425" /><Relationship Type="http://schemas.openxmlformats.org/officeDocument/2006/relationships/notesMaster" Target="/ppt/notesMasters/notesMaster1.xml" Id="R3db059ea6781466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bcac5831b33483e" /><Relationship Type="http://schemas.openxmlformats.org/officeDocument/2006/relationships/notesMaster" Target="/ppt/notesMasters/notesMaster1.xml" Id="R8badca7d196f4be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cb8f01cf6b486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9de4446531b4dfd" /><Relationship Type="http://schemas.openxmlformats.org/officeDocument/2006/relationships/slideLayout" Target="/ppt/slideLayouts/slideLayout1.xml" Id="R54913af81d804b4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913af81d804b4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a23f027d144399" /><Relationship Type="http://schemas.openxmlformats.org/officeDocument/2006/relationships/image" Target="/ppt/media/image.png" Id="Rd76bfd1d5c7b45de" /><Relationship Type="http://schemas.openxmlformats.org/officeDocument/2006/relationships/notesSlide" Target="/ppt/notesSlides/notesSlide1.xml" Id="Rdcff225928bb44c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3299e4d66e4ba6" /><Relationship Type="http://schemas.openxmlformats.org/officeDocument/2006/relationships/image" Target="/ppt/media/image2.png" Id="R81873eb913c44b9d" /><Relationship Type="http://schemas.openxmlformats.org/officeDocument/2006/relationships/notesSlide" Target="/ppt/notesSlides/notesSlide2.xml" Id="R0827ad486a5243c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89c107c7cf4b2b" /><Relationship Type="http://schemas.openxmlformats.org/officeDocument/2006/relationships/image" Target="/ppt/media/image3.png" Id="Rd819a74598284cac" /><Relationship Type="http://schemas.openxmlformats.org/officeDocument/2006/relationships/notesSlide" Target="/ppt/notesSlides/notesSlide3.xml" Id="R1d8c80d11e92465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232e3bcec74df8" /><Relationship Type="http://schemas.openxmlformats.org/officeDocument/2006/relationships/image" Target="/ppt/media/image4.png" Id="Rcd19b3ace54d4dff" /><Relationship Type="http://schemas.openxmlformats.org/officeDocument/2006/relationships/notesSlide" Target="/ppt/notesSlides/notesSlide4.xml" Id="Rc020be3913734f7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e40973e5e34693" /><Relationship Type="http://schemas.openxmlformats.org/officeDocument/2006/relationships/image" Target="/ppt/media/image5.png" Id="R21e5792d6f0f40de" /><Relationship Type="http://schemas.openxmlformats.org/officeDocument/2006/relationships/notesSlide" Target="/ppt/notesSlides/notesSlide5.xml" Id="Rae27623de65b4d8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393b10be544483" /><Relationship Type="http://schemas.openxmlformats.org/officeDocument/2006/relationships/image" Target="/ppt/media/image6.png" Id="R906f0d60c9164b61" /><Relationship Type="http://schemas.openxmlformats.org/officeDocument/2006/relationships/notesSlide" Target="/ppt/notesSlides/notesSlide6.xml" Id="R7796a0ef60ab435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22d6b76b32481e" /><Relationship Type="http://schemas.openxmlformats.org/officeDocument/2006/relationships/image" Target="/ppt/media/image7.png" Id="Ra0829ede2a2e4259" /><Relationship Type="http://schemas.openxmlformats.org/officeDocument/2006/relationships/notesSlide" Target="/ppt/notesSlides/notesSlide7.xml" Id="R654d6374d2a9400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b86d6657404465" /><Relationship Type="http://schemas.openxmlformats.org/officeDocument/2006/relationships/image" Target="/ppt/media/image8.png" Id="R7ed5d45e7a35434e" /><Relationship Type="http://schemas.openxmlformats.org/officeDocument/2006/relationships/notesSlide" Target="/ppt/notesSlides/notesSlide8.xml" Id="Rdfa73b5001014fe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5050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6bfd1d5c7b45d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B0BAC1A0-5E82-49DC-8636-462F10A1D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105400"/>
            <a:ext cx="628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2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행사 주최자용 플랫폼 안내자료</a:t>
            </a:r>
          </a:p>
        </p:txBody>
      </p:sp>
      <p:sp>
        <p:nvSpPr>
          <p:cNvPr id="3" name="cover-note">
            <a:extLst xmlns:a="http://schemas.openxmlformats.org/drawingml/2006/main">
              <a:ext uri="{FF2B5EF4-FFF2-40B4-BE49-F238E27FC236}">
                <a16:creationId xmlns:a16="http://schemas.microsoft.com/office/drawing/2014/main" id="{9306E4E3-0C8A-4446-B1A2-A57B64DD3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600700"/>
            <a:ext cx="628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75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75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가수에게 전달되는 실제 행사 제안서가 아닙니다</a:t>
            </a:r>
          </a:p>
        </p:txBody>
      </p:sp>
      <p:sp>
        <p:nvSpPr>
          <p:cNvPr id="4" name="cover-principles">
            <a:extLst xmlns:a="http://schemas.openxmlformats.org/drawingml/2006/main">
              <a:ext uri="{FF2B5EF4-FFF2-40B4-BE49-F238E27FC236}">
                <a16:creationId xmlns:a16="http://schemas.microsoft.com/office/drawing/2014/main" id="{2861E133-1306-46C2-A21C-41343AA49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6019800"/>
            <a:ext cx="742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>
                <a:solidFill>
                  <a:srgbClr val="D9AD62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D9AD62"/>
                </a:solidFill>
                <a:latin typeface="Arial"/>
                <a:ea typeface="Arial"/>
                <a:cs typeface="Arial"/>
              </a:rPr>
              <a:t>DIRECT CONNECTION  ·  ZERO COMMISSION  ·  PRIVATE TERMS</a:t>
            </a:r>
          </a:p>
        </p:txBody>
      </p:sp>
    </p:spTree>
    <p:extLst>
      <p:ext uri="{BB962C8B-B14F-4D97-AF65-F5344CB8AC3E}">
        <p14:creationId xmlns:p14="http://schemas.microsoft.com/office/powerpoint/2010/main" val="7774593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5050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873eb913c44b9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ction-2">
            <a:extLst xmlns:a="http://schemas.openxmlformats.org/drawingml/2006/main">
              <a:ext uri="{FF2B5EF4-FFF2-40B4-BE49-F238E27FC236}">
                <a16:creationId xmlns:a16="http://schemas.microsoft.com/office/drawing/2014/main" id="{F9AA3F35-347E-4E32-919A-4B453D1A0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OUR PRINCIPLES</a:t>
            </a:r>
          </a:p>
        </p:txBody>
      </p:sp>
      <p:sp>
        <p:nvSpPr>
          <p:cNvPr id="3" name="page-2">
            <a:extLst xmlns:a="http://schemas.openxmlformats.org/drawingml/2006/main">
              <a:ext uri="{FF2B5EF4-FFF2-40B4-BE49-F238E27FC236}">
                <a16:creationId xmlns:a16="http://schemas.microsoft.com/office/drawing/2014/main" id="{C3C2BDC1-9F52-42FF-B543-EF1117BD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495300"/>
            <a:ext cx="74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02</a:t>
            </a:r>
          </a:p>
        </p:txBody>
      </p:sp>
      <p:sp>
        <p:nvSpPr>
          <p:cNvPr id="4" name="title-2">
            <a:extLst xmlns:a="http://schemas.openxmlformats.org/drawingml/2006/main">
              <a:ext uri="{FF2B5EF4-FFF2-40B4-BE49-F238E27FC236}">
                <a16:creationId xmlns:a16="http://schemas.microsoft.com/office/drawing/2014/main" id="{702FB591-CFEF-4E99-B954-0004F4B2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71550"/>
            <a:ext cx="933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3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조건은 당사자가 직접 결정합니다</a:t>
            </a:r>
          </a:p>
        </p:txBody>
      </p:sp>
      <p:sp>
        <p:nvSpPr>
          <p:cNvPr id="5" name="subtitle-2">
            <a:extLst xmlns:a="http://schemas.openxmlformats.org/drawingml/2006/main">
              <a:ext uri="{FF2B5EF4-FFF2-40B4-BE49-F238E27FC236}">
                <a16:creationId xmlns:a16="http://schemas.microsoft.com/office/drawing/2014/main" id="{DF1D591D-795F-48D4-B381-F1D911D54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954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6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Artist X Stage가 지키는 세 가지 원칙입니다.</a:t>
            </a:r>
          </a:p>
        </p:txBody>
      </p:sp>
      <p:sp>
        <p:nvSpPr>
          <p:cNvPr id="6" name="principle-number-0">
            <a:extLst xmlns:a="http://schemas.openxmlformats.org/drawingml/2006/main">
              <a:ext uri="{FF2B5EF4-FFF2-40B4-BE49-F238E27FC236}">
                <a16:creationId xmlns:a16="http://schemas.microsoft.com/office/drawing/2014/main" id="{4ED4576B-B185-4F7A-8F4C-99536B9B2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05100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55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01</a:t>
            </a:r>
          </a:p>
        </p:txBody>
      </p:sp>
      <p:sp>
        <p:nvSpPr>
          <p:cNvPr id="7" name="principle-title-0">
            <a:extLst xmlns:a="http://schemas.openxmlformats.org/drawingml/2006/main">
              <a:ext uri="{FF2B5EF4-FFF2-40B4-BE49-F238E27FC236}">
                <a16:creationId xmlns:a16="http://schemas.microsoft.com/office/drawing/2014/main" id="{D2025C08-2D3A-41F6-86FE-910418605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72415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2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직접 연결</a:t>
            </a:r>
          </a:p>
        </p:txBody>
      </p:sp>
      <p:sp>
        <p:nvSpPr>
          <p:cNvPr id="8" name="principle-copy-0">
            <a:extLst xmlns:a="http://schemas.openxmlformats.org/drawingml/2006/main">
              <a:ext uri="{FF2B5EF4-FFF2-40B4-BE49-F238E27FC236}">
                <a16:creationId xmlns:a16="http://schemas.microsoft.com/office/drawing/2014/main" id="{B3AD3D75-B8B0-4238-9257-63803C2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77177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3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가수 또는 권한 있는 담당자와 행사 주최자가 직접 협의합니다.</a:t>
            </a:r>
          </a:p>
        </p:txBody>
      </p:sp>
      <p:sp>
        <p:nvSpPr>
          <p:cNvPr id="9" name="principle-number-1">
            <a:extLst xmlns:a="http://schemas.openxmlformats.org/drawingml/2006/main">
              <a:ext uri="{FF2B5EF4-FFF2-40B4-BE49-F238E27FC236}">
                <a16:creationId xmlns:a16="http://schemas.microsoft.com/office/drawing/2014/main" id="{B9A63976-8133-41C1-B32B-80335AF15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0000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55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02</a:t>
            </a:r>
          </a:p>
        </p:txBody>
      </p:sp>
      <p:sp>
        <p:nvSpPr>
          <p:cNvPr id="10" name="principle-title-1">
            <a:extLst xmlns:a="http://schemas.openxmlformats.org/drawingml/2006/main">
              <a:ext uri="{FF2B5EF4-FFF2-40B4-BE49-F238E27FC236}">
                <a16:creationId xmlns:a16="http://schemas.microsoft.com/office/drawing/2014/main" id="{A8B8F950-1F58-411B-B5AA-D5548FF68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82905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2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중개료 0원</a:t>
            </a:r>
          </a:p>
        </p:txBody>
      </p:sp>
      <p:sp>
        <p:nvSpPr>
          <p:cNvPr id="11" name="principle-copy-1">
            <a:extLst xmlns:a="http://schemas.openxmlformats.org/drawingml/2006/main">
              <a:ext uri="{FF2B5EF4-FFF2-40B4-BE49-F238E27FC236}">
                <a16:creationId xmlns:a16="http://schemas.microsoft.com/office/drawing/2014/main" id="{00822672-E5FA-4B5F-8F23-41B989EB5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87667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3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별도의 중개 수수료를 붙이지 않습니다.</a:t>
            </a:r>
          </a:p>
        </p:txBody>
      </p:sp>
      <p:sp>
        <p:nvSpPr>
          <p:cNvPr id="12" name="principle-number-2">
            <a:extLst xmlns:a="http://schemas.openxmlformats.org/drawingml/2006/main">
              <a:ext uri="{FF2B5EF4-FFF2-40B4-BE49-F238E27FC236}">
                <a16:creationId xmlns:a16="http://schemas.microsoft.com/office/drawing/2014/main" id="{3DF60BAB-A359-4F20-A3FB-CEE1E8D09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14900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55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03</a:t>
            </a:r>
          </a:p>
        </p:txBody>
      </p:sp>
      <p:sp>
        <p:nvSpPr>
          <p:cNvPr id="13" name="principle-title-2">
            <a:extLst xmlns:a="http://schemas.openxmlformats.org/drawingml/2006/main">
              <a:ext uri="{FF2B5EF4-FFF2-40B4-BE49-F238E27FC236}">
                <a16:creationId xmlns:a16="http://schemas.microsoft.com/office/drawing/2014/main" id="{D41362C8-CC3E-4C00-ADA2-E0DBA7C59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3395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2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개런티 비공개</a:t>
            </a:r>
          </a:p>
        </p:txBody>
      </p:sp>
      <p:sp>
        <p:nvSpPr>
          <p:cNvPr id="14" name="principle-copy-2">
            <a:extLst xmlns:a="http://schemas.openxmlformats.org/drawingml/2006/main">
              <a:ext uri="{FF2B5EF4-FFF2-40B4-BE49-F238E27FC236}">
                <a16:creationId xmlns:a16="http://schemas.microsoft.com/office/drawing/2014/main" id="{D9A5EA4C-51BB-452B-9818-5D8CC2963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98157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3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출연료와 무료 출연 여부를 공개하거나 일률적으로 정하지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889913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5050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19a74598284ca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ction-3">
            <a:extLst xmlns:a="http://schemas.openxmlformats.org/drawingml/2006/main">
              <a:ext uri="{FF2B5EF4-FFF2-40B4-BE49-F238E27FC236}">
                <a16:creationId xmlns:a16="http://schemas.microsoft.com/office/drawing/2014/main" id="{DFF41D29-404D-4DCC-A34B-D90A6A8E4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ARTIST LINEUP</a:t>
            </a:r>
          </a:p>
        </p:txBody>
      </p:sp>
      <p:sp>
        <p:nvSpPr>
          <p:cNvPr id="3" name="page-3">
            <a:extLst xmlns:a="http://schemas.openxmlformats.org/drawingml/2006/main">
              <a:ext uri="{FF2B5EF4-FFF2-40B4-BE49-F238E27FC236}">
                <a16:creationId xmlns:a16="http://schemas.microsoft.com/office/drawing/2014/main" id="{7CF91489-0002-431F-955E-CFD0C4B66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495300"/>
            <a:ext cx="74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03</a:t>
            </a:r>
          </a:p>
        </p:txBody>
      </p:sp>
      <p:sp>
        <p:nvSpPr>
          <p:cNvPr id="4" name="title-3">
            <a:extLst xmlns:a="http://schemas.openxmlformats.org/drawingml/2006/main">
              <a:ext uri="{FF2B5EF4-FFF2-40B4-BE49-F238E27FC236}">
                <a16:creationId xmlns:a16="http://schemas.microsoft.com/office/drawing/2014/main" id="{3DD229A0-F0B8-431B-88C3-D42EE1C6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71550"/>
            <a:ext cx="933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3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모든 가수를 같은 기준으로 소개합니다</a:t>
            </a:r>
          </a:p>
        </p:txBody>
      </p:sp>
      <p:sp>
        <p:nvSpPr>
          <p:cNvPr id="5" name="subtitle-3">
            <a:extLst xmlns:a="http://schemas.openxmlformats.org/drawingml/2006/main">
              <a:ext uri="{FF2B5EF4-FFF2-40B4-BE49-F238E27FC236}">
                <a16:creationId xmlns:a16="http://schemas.microsoft.com/office/drawing/2014/main" id="{BF69AADB-3E32-495A-BA30-0E9943807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954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6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등록 가수 </a:t>
            </a:r>
            <a:r>
              <a:rPr sz="16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71</a:t>
            </a:r>
            <a:r>
              <a:rPr sz="16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명을 하나의 명단과 슬라이드에서 확인합니다.</a:t>
            </a:r>
          </a:p>
        </p:txBody>
      </p:sp>
      <p:sp>
        <p:nvSpPr>
          <p:cNvPr id="6" name="lineup-key-0">
            <a:extLst xmlns:a="http://schemas.openxmlformats.org/drawingml/2006/main">
              <a:ext uri="{FF2B5EF4-FFF2-40B4-BE49-F238E27FC236}">
                <a16:creationId xmlns:a16="http://schemas.microsoft.com/office/drawing/2014/main" id="{EFF338A8-AC5C-4EDC-9588-1CB7E01CE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0985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00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71</a:t>
            </a:r>
          </a:p>
        </p:txBody>
      </p:sp>
      <p:sp>
        <p:nvSpPr>
          <p:cNvPr id="7" name="lineup-title-0">
            <a:extLst xmlns:a="http://schemas.openxmlformats.org/drawingml/2006/main">
              <a:ext uri="{FF2B5EF4-FFF2-40B4-BE49-F238E27FC236}">
                <a16:creationId xmlns:a16="http://schemas.microsoft.com/office/drawing/2014/main" id="{DFCA63A2-6DE9-43D7-A648-570ECF634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628900"/>
            <a:ext cx="2428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등록 가수</a:t>
            </a:r>
          </a:p>
        </p:txBody>
      </p:sp>
      <p:sp>
        <p:nvSpPr>
          <p:cNvPr id="8" name="lineup-copy-0">
            <a:extLst xmlns:a="http://schemas.openxmlformats.org/drawingml/2006/main">
              <a:ext uri="{FF2B5EF4-FFF2-40B4-BE49-F238E27FC236}">
                <a16:creationId xmlns:a16="http://schemas.microsoft.com/office/drawing/2014/main" id="{529D489E-6A1F-42D1-B6D4-5C2A643D6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676525"/>
            <a:ext cx="4524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3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별도 그룹 없이 모든 가수를 함께 소개합니다.</a:t>
            </a:r>
          </a:p>
        </p:txBody>
      </p:sp>
      <p:sp>
        <p:nvSpPr>
          <p:cNvPr id="9" name="lineup-key-1">
            <a:extLst xmlns:a="http://schemas.openxmlformats.org/drawingml/2006/main">
              <a:ext uri="{FF2B5EF4-FFF2-40B4-BE49-F238E27FC236}">
                <a16:creationId xmlns:a16="http://schemas.microsoft.com/office/drawing/2014/main" id="{C033B165-8513-4F8A-9C68-9E17EF6C7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3855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95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가나다순</a:t>
            </a:r>
          </a:p>
        </p:txBody>
      </p:sp>
      <p:sp>
        <p:nvSpPr>
          <p:cNvPr id="10" name="lineup-title-1">
            <a:extLst xmlns:a="http://schemas.openxmlformats.org/drawingml/2006/main">
              <a:ext uri="{FF2B5EF4-FFF2-40B4-BE49-F238E27FC236}">
                <a16:creationId xmlns:a16="http://schemas.microsoft.com/office/drawing/2014/main" id="{ECE9F55A-B19E-4DC3-B0A3-E86C78C38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657600"/>
            <a:ext cx="2428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통합 슬라이드</a:t>
            </a:r>
          </a:p>
        </p:txBody>
      </p:sp>
      <p:sp>
        <p:nvSpPr>
          <p:cNvPr id="11" name="lineup-copy-1">
            <a:extLst xmlns:a="http://schemas.openxmlformats.org/drawingml/2006/main">
              <a:ext uri="{FF2B5EF4-FFF2-40B4-BE49-F238E27FC236}">
                <a16:creationId xmlns:a16="http://schemas.microsoft.com/office/drawing/2014/main" id="{8E44354F-4AAE-4F49-8FFE-A281B8069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705225"/>
            <a:ext cx="4524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3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모든 가수에게 같은 순서와 소개 형식을 적용합니다.</a:t>
            </a:r>
          </a:p>
        </p:txBody>
      </p:sp>
      <p:sp>
        <p:nvSpPr>
          <p:cNvPr id="12" name="lineup-key-2">
            <a:extLst xmlns:a="http://schemas.openxmlformats.org/drawingml/2006/main">
              <a:ext uri="{FF2B5EF4-FFF2-40B4-BE49-F238E27FC236}">
                <a16:creationId xmlns:a16="http://schemas.microsoft.com/office/drawing/2014/main" id="{9D7D6380-6FBD-4FCC-8F52-F35F4B1B3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6725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95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이름 · 대표곡 · 장르</a:t>
            </a:r>
          </a:p>
        </p:txBody>
      </p:sp>
      <p:sp>
        <p:nvSpPr>
          <p:cNvPr id="13" name="lineup-title-2">
            <a:extLst xmlns:a="http://schemas.openxmlformats.org/drawingml/2006/main">
              <a:ext uri="{FF2B5EF4-FFF2-40B4-BE49-F238E27FC236}">
                <a16:creationId xmlns:a16="http://schemas.microsoft.com/office/drawing/2014/main" id="{DDEEF896-0168-4797-B880-B96D97038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4686300"/>
            <a:ext cx="2428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통합 검색</a:t>
            </a:r>
          </a:p>
        </p:txBody>
      </p:sp>
      <p:sp>
        <p:nvSpPr>
          <p:cNvPr id="14" name="lineup-copy-2">
            <a:extLst xmlns:a="http://schemas.openxmlformats.org/drawingml/2006/main">
              <a:ext uri="{FF2B5EF4-FFF2-40B4-BE49-F238E27FC236}">
                <a16:creationId xmlns:a16="http://schemas.microsoft.com/office/drawing/2014/main" id="{DF31A7F8-7518-44DD-AA5E-90D400730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733925"/>
            <a:ext cx="4524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3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행사 성격에 맞는 가수를 직접 살펴볼 수 있습니다.</a:t>
            </a:r>
          </a:p>
        </p:txBody>
      </p:sp>
      <p:sp>
        <p:nvSpPr>
          <p:cNvPr id="15" name="lineup-note">
            <a:extLst xmlns:a="http://schemas.openxmlformats.org/drawingml/2006/main">
              <a:ext uri="{FF2B5EF4-FFF2-40B4-BE49-F238E27FC236}">
                <a16:creationId xmlns:a16="http://schemas.microsoft.com/office/drawing/2014/main" id="{4D6A9244-1813-4EB0-9864-4A6BAA63B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86450"/>
            <a:ext cx="781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0D09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500" b="1">
                <a:solidFill>
                  <a:srgbClr val="F0D09A"/>
                </a:solidFill>
                <a:latin typeface="Apple SD Gothic Neo"/>
                <a:ea typeface="Apple SD Gothic Neo"/>
                <a:cs typeface="Apple SD Gothic Neo"/>
              </a:rPr>
              <a:t>경력, 나이, 인지도와 관계없이 같은 기준으로 소개합니다.</a:t>
            </a:r>
          </a:p>
        </p:txBody>
      </p:sp>
    </p:spTree>
    <p:extLst>
      <p:ext uri="{BB962C8B-B14F-4D97-AF65-F5344CB8AC3E}">
        <p14:creationId xmlns:p14="http://schemas.microsoft.com/office/powerpoint/2010/main" val="10690749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5050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19b3ace54d4df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ction-4">
            <a:extLst xmlns:a="http://schemas.openxmlformats.org/drawingml/2006/main">
              <a:ext uri="{FF2B5EF4-FFF2-40B4-BE49-F238E27FC236}">
                <a16:creationId xmlns:a16="http://schemas.microsoft.com/office/drawing/2014/main" id="{F1E6221C-74E6-4CBA-A236-5083B1226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BEFORE CONTACT</a:t>
            </a:r>
          </a:p>
        </p:txBody>
      </p:sp>
      <p:sp>
        <p:nvSpPr>
          <p:cNvPr id="3" name="page-4">
            <a:extLst xmlns:a="http://schemas.openxmlformats.org/drawingml/2006/main">
              <a:ext uri="{FF2B5EF4-FFF2-40B4-BE49-F238E27FC236}">
                <a16:creationId xmlns:a16="http://schemas.microsoft.com/office/drawing/2014/main" id="{8F800272-37E9-4CA7-B0D9-8B7BC372E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495300"/>
            <a:ext cx="74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04</a:t>
            </a:r>
          </a:p>
        </p:txBody>
      </p:sp>
      <p:sp>
        <p:nvSpPr>
          <p:cNvPr id="4" name="title-4">
            <a:extLst xmlns:a="http://schemas.openxmlformats.org/drawingml/2006/main">
              <a:ext uri="{FF2B5EF4-FFF2-40B4-BE49-F238E27FC236}">
                <a16:creationId xmlns:a16="http://schemas.microsoft.com/office/drawing/2014/main" id="{54150E77-971B-4E8B-89C7-849A2FE83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71550"/>
            <a:ext cx="933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3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행사 정보가 정리될수록 연결이 빨라집니다</a:t>
            </a:r>
          </a:p>
        </p:txBody>
      </p:sp>
      <p:sp>
        <p:nvSpPr>
          <p:cNvPr id="5" name="subtitle-4">
            <a:extLst xmlns:a="http://schemas.openxmlformats.org/drawingml/2006/main">
              <a:ext uri="{FF2B5EF4-FFF2-40B4-BE49-F238E27FC236}">
                <a16:creationId xmlns:a16="http://schemas.microsoft.com/office/drawing/2014/main" id="{7E2F9AB0-1C1D-4AEB-B02D-8CB925DC3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954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6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개런티를 제외한 기본 정보만 준비해 주세요.</a:t>
            </a:r>
          </a:p>
        </p:txBody>
      </p:sp>
      <p:sp>
        <p:nvSpPr>
          <p:cNvPr id="6" name="inquiry-left">
            <a:extLst xmlns:a="http://schemas.openxmlformats.org/drawingml/2006/main">
              <a:ext uri="{FF2B5EF4-FFF2-40B4-BE49-F238E27FC236}">
                <a16:creationId xmlns:a16="http://schemas.microsoft.com/office/drawing/2014/main" id="{6B261A40-6C11-4DF4-87B7-C40EDAFBF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24150"/>
            <a:ext cx="433387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100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01  행사명과 행사 유형</a:t>
            </a:r>
          </a:p>
          <a:p xmlns:a="http://schemas.openxmlformats.org/drawingml/2006/main">
            <a:pPr>
              <a:buNone/>
              <a:defRPr sz="2100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02  희망 일자와 지역</a:t>
            </a:r>
          </a:p>
          <a:p xmlns:a="http://schemas.openxmlformats.org/drawingml/2006/main">
            <a:pPr>
              <a:buNone/>
              <a:defRPr sz="2100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03  예상 관객 규모</a:t>
            </a:r>
          </a:p>
        </p:txBody>
      </p:sp>
      <p:sp>
        <p:nvSpPr>
          <p:cNvPr id="7" name="inquiry-right">
            <a:extLst xmlns:a="http://schemas.openxmlformats.org/drawingml/2006/main">
              <a:ext uri="{FF2B5EF4-FFF2-40B4-BE49-F238E27FC236}">
                <a16:creationId xmlns:a16="http://schemas.microsoft.com/office/drawing/2014/main" id="{2F09D1B1-5EAA-416B-9386-AB9E8B5C0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724150"/>
            <a:ext cx="43815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100">
                <a:solidFill>
                  <a:srgbClr val="F0D09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>
                <a:solidFill>
                  <a:srgbClr val="F0D09A"/>
                </a:solidFill>
                <a:latin typeface="Apple SD Gothic Neo"/>
                <a:ea typeface="Apple SD Gothic Neo"/>
                <a:cs typeface="Apple SD Gothic Neo"/>
              </a:rPr>
              <a:t>04  담당자와 연락 방법</a:t>
            </a:r>
          </a:p>
          <a:p xmlns:a="http://schemas.openxmlformats.org/drawingml/2006/main">
            <a:pPr>
              <a:buNone/>
              <a:defRPr sz="2100">
                <a:solidFill>
                  <a:srgbClr val="F0D09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>
                <a:solidFill>
                  <a:srgbClr val="F0D09A"/>
                </a:solidFill>
                <a:latin typeface="Apple SD Gothic Neo"/>
                <a:ea typeface="Apple SD Gothic Neo"/>
                <a:cs typeface="Apple SD Gothic Neo"/>
              </a:rPr>
              <a:t>05  행사 취지와 요청 사항</a:t>
            </a:r>
          </a:p>
          <a:p xmlns:a="http://schemas.openxmlformats.org/drawingml/2006/main">
            <a:pPr>
              <a:buNone/>
              <a:defRPr sz="2100">
                <a:solidFill>
                  <a:srgbClr val="F0D09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>
                <a:solidFill>
                  <a:srgbClr val="F0D09A"/>
                </a:solidFill>
                <a:latin typeface="Apple SD Gothic Neo"/>
                <a:ea typeface="Apple SD Gothic Neo"/>
                <a:cs typeface="Apple SD Gothic Neo"/>
              </a:rPr>
              <a:t>06  희망 아티스트</a:t>
            </a:r>
          </a:p>
        </p:txBody>
      </p:sp>
      <p:sp>
        <p:nvSpPr>
          <p:cNvPr id="8" name="inquiry-callout">
            <a:extLst xmlns:a="http://schemas.openxmlformats.org/drawingml/2006/main">
              <a:ext uri="{FF2B5EF4-FFF2-40B4-BE49-F238E27FC236}">
                <a16:creationId xmlns:a16="http://schemas.microsoft.com/office/drawing/2014/main" id="{332F5887-382C-4016-822B-43442884D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72125"/>
            <a:ext cx="723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문의서에는 개런티를 입력하지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8308431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5050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e5792d6f0f40d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ction-5">
            <a:extLst xmlns:a="http://schemas.openxmlformats.org/drawingml/2006/main">
              <a:ext uri="{FF2B5EF4-FFF2-40B4-BE49-F238E27FC236}">
                <a16:creationId xmlns:a16="http://schemas.microsoft.com/office/drawing/2014/main" id="{0BA2797E-C5B7-4E62-9AF3-9D6A63379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PRIVATE TERMS</a:t>
            </a:r>
          </a:p>
        </p:txBody>
      </p:sp>
      <p:sp>
        <p:nvSpPr>
          <p:cNvPr id="3" name="page-5">
            <a:extLst xmlns:a="http://schemas.openxmlformats.org/drawingml/2006/main">
              <a:ext uri="{FF2B5EF4-FFF2-40B4-BE49-F238E27FC236}">
                <a16:creationId xmlns:a16="http://schemas.microsoft.com/office/drawing/2014/main" id="{C1E948C5-3977-4AA9-92F8-B8857BAFB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495300"/>
            <a:ext cx="74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05</a:t>
            </a:r>
          </a:p>
        </p:txBody>
      </p:sp>
      <p:sp>
        <p:nvSpPr>
          <p:cNvPr id="4" name="title-5">
            <a:extLst xmlns:a="http://schemas.openxmlformats.org/drawingml/2006/main">
              <a:ext uri="{FF2B5EF4-FFF2-40B4-BE49-F238E27FC236}">
                <a16:creationId xmlns:a16="http://schemas.microsoft.com/office/drawing/2014/main" id="{661F9F76-AB92-4535-A903-2B3FE36DE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71550"/>
            <a:ext cx="933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3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개런티는 공개하지 않습니다</a:t>
            </a:r>
          </a:p>
        </p:txBody>
      </p:sp>
      <p:sp>
        <p:nvSpPr>
          <p:cNvPr id="5" name="subtitle-5">
            <a:extLst xmlns:a="http://schemas.openxmlformats.org/drawingml/2006/main">
              <a:ext uri="{FF2B5EF4-FFF2-40B4-BE49-F238E27FC236}">
                <a16:creationId xmlns:a16="http://schemas.microsoft.com/office/drawing/2014/main" id="{EAF5D634-547D-48BE-9AC6-FDC7E3FA9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954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6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출연 조건은 가수 개인에게 매우 중요하고 민감한 정보입니다.</a:t>
            </a:r>
          </a:p>
        </p:txBody>
      </p:sp>
      <p:sp>
        <p:nvSpPr>
          <p:cNvPr id="6" name="privacy-main">
            <a:extLst xmlns:a="http://schemas.openxmlformats.org/drawingml/2006/main">
              <a:ext uri="{FF2B5EF4-FFF2-40B4-BE49-F238E27FC236}">
                <a16:creationId xmlns:a16="http://schemas.microsoft.com/office/drawing/2014/main" id="{418D9A4E-F513-4449-A51B-191FA15AF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81300"/>
            <a:ext cx="56197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5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공개 가격표 없음</a:t>
            </a:r>
          </a:p>
          <a:p xmlns:a="http://schemas.openxmlformats.org/drawingml/2006/main">
            <a:pPr>
              <a:buNone/>
              <a:defRPr sz="25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5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일률적인 조건 없음</a:t>
            </a:r>
          </a:p>
          <a:p xmlns:a="http://schemas.openxmlformats.org/drawingml/2006/main">
            <a:pPr>
              <a:buNone/>
              <a:defRPr sz="25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5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제3자에게 개런티 노출 없음</a:t>
            </a:r>
          </a:p>
        </p:txBody>
      </p:sp>
      <p:sp>
        <p:nvSpPr>
          <p:cNvPr id="7" name="privacy-explain">
            <a:extLst xmlns:a="http://schemas.openxmlformats.org/drawingml/2006/main">
              <a:ext uri="{FF2B5EF4-FFF2-40B4-BE49-F238E27FC236}">
                <a16:creationId xmlns:a16="http://schemas.microsoft.com/office/drawing/2014/main" id="{C6F51F37-0F3B-46DA-B5BC-5CCCE8F88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38750"/>
            <a:ext cx="7810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>
                <a:solidFill>
                  <a:srgbClr val="F0D09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500">
                <a:solidFill>
                  <a:srgbClr val="F0D09A"/>
                </a:solidFill>
                <a:latin typeface="Apple SD Gothic Neo"/>
                <a:ea typeface="Apple SD Gothic Neo"/>
                <a:cs typeface="Apple SD Gothic Neo"/>
              </a:rPr>
              <a:t>행사의 취지, 일정, 장소, 관계와 상황을 함께 살핀 뒤</a:t>
            </a:r>
          </a:p>
          <a:p xmlns:a="http://schemas.openxmlformats.org/drawingml/2006/main">
            <a:pPr>
              <a:buNone/>
              <a:defRPr sz="1500">
                <a:solidFill>
                  <a:srgbClr val="F0D09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500">
                <a:solidFill>
                  <a:srgbClr val="F0D09A"/>
                </a:solidFill>
                <a:latin typeface="Apple SD Gothic Neo"/>
                <a:ea typeface="Apple SD Gothic Neo"/>
                <a:cs typeface="Apple SD Gothic Neo"/>
              </a:rPr>
              <a:t>가수 또는 권한 있는 담당자와 1:1로 협의합니다.</a:t>
            </a:r>
          </a:p>
        </p:txBody>
      </p:sp>
    </p:spTree>
    <p:extLst>
      <p:ext uri="{BB962C8B-B14F-4D97-AF65-F5344CB8AC3E}">
        <p14:creationId xmlns:p14="http://schemas.microsoft.com/office/powerpoint/2010/main" val="4485809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5050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6f0d60c9164b6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ction-6">
            <a:extLst xmlns:a="http://schemas.openxmlformats.org/drawingml/2006/main">
              <a:ext uri="{FF2B5EF4-FFF2-40B4-BE49-F238E27FC236}">
                <a16:creationId xmlns:a16="http://schemas.microsoft.com/office/drawing/2014/main" id="{D4683A00-C1FD-407A-AB62-9C49DB27E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PERSONAL DECISION</a:t>
            </a:r>
          </a:p>
        </p:txBody>
      </p:sp>
      <p:sp>
        <p:nvSpPr>
          <p:cNvPr id="3" name="page-6">
            <a:extLst xmlns:a="http://schemas.openxmlformats.org/drawingml/2006/main">
              <a:ext uri="{FF2B5EF4-FFF2-40B4-BE49-F238E27FC236}">
                <a16:creationId xmlns:a16="http://schemas.microsoft.com/office/drawing/2014/main" id="{798DFDC6-3C9B-4751-9A75-DBCC27646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495300"/>
            <a:ext cx="74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06</a:t>
            </a:r>
          </a:p>
        </p:txBody>
      </p:sp>
      <p:sp>
        <p:nvSpPr>
          <p:cNvPr id="4" name="title-6">
            <a:extLst xmlns:a="http://schemas.openxmlformats.org/drawingml/2006/main">
              <a:ext uri="{FF2B5EF4-FFF2-40B4-BE49-F238E27FC236}">
                <a16:creationId xmlns:a16="http://schemas.microsoft.com/office/drawing/2014/main" id="{C9283250-5D76-467D-913A-D7F121B7B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71550"/>
            <a:ext cx="933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3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무료 출연도 가수 개인의 판단입니다</a:t>
            </a:r>
          </a:p>
        </p:txBody>
      </p:sp>
      <p:sp>
        <p:nvSpPr>
          <p:cNvPr id="5" name="subtitle-6">
            <a:extLst xmlns:a="http://schemas.openxmlformats.org/drawingml/2006/main">
              <a:ext uri="{FF2B5EF4-FFF2-40B4-BE49-F238E27FC236}">
                <a16:creationId xmlns:a16="http://schemas.microsoft.com/office/drawing/2014/main" id="{FC0417D7-1348-44FC-9FE8-54C6CEC99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954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6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공익적 행사나 특별한 인연이 있어도 자동으로 결정되는 조건은 아닙니다.</a:t>
            </a:r>
          </a:p>
        </p:txBody>
      </p:sp>
      <p:sp>
        <p:nvSpPr>
          <p:cNvPr id="6" name="free-appearance">
            <a:extLst xmlns:a="http://schemas.openxmlformats.org/drawingml/2006/main">
              <a:ext uri="{FF2B5EF4-FFF2-40B4-BE49-F238E27FC236}">
                <a16:creationId xmlns:a16="http://schemas.microsoft.com/office/drawing/2014/main" id="{BDFB1E98-655C-4E04-A1C5-91B9D9BD8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57500"/>
            <a:ext cx="581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15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무료 출연 가능성을</a:t>
            </a:r>
          </a:p>
          <a:p xmlns:a="http://schemas.openxmlformats.org/drawingml/2006/main">
            <a:pPr>
              <a:buNone/>
              <a:defRPr sz="315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15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미리 약속하지 않습니다.</a:t>
            </a:r>
          </a:p>
        </p:txBody>
      </p:sp>
      <p:sp>
        <p:nvSpPr>
          <p:cNvPr id="7" name="free-explain">
            <a:extLst xmlns:a="http://schemas.openxmlformats.org/drawingml/2006/main">
              <a:ext uri="{FF2B5EF4-FFF2-40B4-BE49-F238E27FC236}">
                <a16:creationId xmlns:a16="http://schemas.microsoft.com/office/drawing/2014/main" id="{7E4B716C-EE2D-4A34-9CD8-D1B24C640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0"/>
            <a:ext cx="723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650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행사 주최자는 취지와 요청을 정중하게 전달하고,</a:t>
            </a:r>
          </a:p>
          <a:p xmlns:a="http://schemas.openxmlformats.org/drawingml/2006/main">
            <a:pPr>
              <a:buNone/>
              <a:defRPr sz="1650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650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가수는 일정과 상황을 고려해 자유롭게 결정합니다.</a:t>
            </a:r>
          </a:p>
        </p:txBody>
      </p:sp>
    </p:spTree>
    <p:extLst>
      <p:ext uri="{BB962C8B-B14F-4D97-AF65-F5344CB8AC3E}">
        <p14:creationId xmlns:p14="http://schemas.microsoft.com/office/powerpoint/2010/main" val="1207460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5050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829ede2a2e425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ction-7">
            <a:extLst xmlns:a="http://schemas.openxmlformats.org/drawingml/2006/main">
              <a:ext uri="{FF2B5EF4-FFF2-40B4-BE49-F238E27FC236}">
                <a16:creationId xmlns:a16="http://schemas.microsoft.com/office/drawing/2014/main" id="{7392CE84-794E-49C8-AB42-56F9D68C9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HOW IT WORKS</a:t>
            </a:r>
          </a:p>
        </p:txBody>
      </p:sp>
      <p:sp>
        <p:nvSpPr>
          <p:cNvPr id="3" name="page-7">
            <a:extLst xmlns:a="http://schemas.openxmlformats.org/drawingml/2006/main">
              <a:ext uri="{FF2B5EF4-FFF2-40B4-BE49-F238E27FC236}">
                <a16:creationId xmlns:a16="http://schemas.microsoft.com/office/drawing/2014/main" id="{4819B031-1379-489E-8678-F8E3919A5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495300"/>
            <a:ext cx="74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07</a:t>
            </a:r>
          </a:p>
        </p:txBody>
      </p:sp>
      <p:sp>
        <p:nvSpPr>
          <p:cNvPr id="4" name="title-7">
            <a:extLst xmlns:a="http://schemas.openxmlformats.org/drawingml/2006/main">
              <a:ext uri="{FF2B5EF4-FFF2-40B4-BE49-F238E27FC236}">
                <a16:creationId xmlns:a16="http://schemas.microsoft.com/office/drawing/2014/main" id="{C6ADC8CD-139E-44E1-9251-1932D74C3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71550"/>
            <a:ext cx="933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3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제안 준비부터 결과 회신까지 여섯 단계</a:t>
            </a:r>
          </a:p>
        </p:txBody>
      </p:sp>
      <p:sp>
        <p:nvSpPr>
          <p:cNvPr id="5" name="subtitle-7">
            <a:extLst xmlns:a="http://schemas.openxmlformats.org/drawingml/2006/main">
              <a:ext uri="{FF2B5EF4-FFF2-40B4-BE49-F238E27FC236}">
                <a16:creationId xmlns:a16="http://schemas.microsoft.com/office/drawing/2014/main" id="{1292132B-8710-4CC7-8F60-21645160F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954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6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65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중요한 결정은 가수 측과 행사 주최자가 직접 확인합니다.</a:t>
            </a:r>
          </a:p>
        </p:txBody>
      </p:sp>
      <p:sp>
        <p:nvSpPr>
          <p:cNvPr id="6" name="step-number-0">
            <a:extLst xmlns:a="http://schemas.openxmlformats.org/drawingml/2006/main">
              <a:ext uri="{FF2B5EF4-FFF2-40B4-BE49-F238E27FC236}">
                <a16:creationId xmlns:a16="http://schemas.microsoft.com/office/drawing/2014/main" id="{004E0125-3E18-4FBC-B5DF-BB1A38349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90800"/>
            <a:ext cx="552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01</a:t>
            </a:r>
          </a:p>
        </p:txBody>
      </p:sp>
      <p:sp>
        <p:nvSpPr>
          <p:cNvPr id="7" name="step-title-0">
            <a:extLst xmlns:a="http://schemas.openxmlformats.org/drawingml/2006/main">
              <a:ext uri="{FF2B5EF4-FFF2-40B4-BE49-F238E27FC236}">
                <a16:creationId xmlns:a16="http://schemas.microsoft.com/office/drawing/2014/main" id="{09AFD485-C540-4F60-B17C-4472ECF5E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5908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제안 준비</a:t>
            </a:r>
          </a:p>
        </p:txBody>
      </p:sp>
      <p:sp>
        <p:nvSpPr>
          <p:cNvPr id="8" name="step-copy-0">
            <a:extLst xmlns:a="http://schemas.openxmlformats.org/drawingml/2006/main">
              <a:ext uri="{FF2B5EF4-FFF2-40B4-BE49-F238E27FC236}">
                <a16:creationId xmlns:a16="http://schemas.microsoft.com/office/drawing/2014/main" id="{5B27A166-1499-4A9F-ACC3-B3A663D23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048000"/>
            <a:ext cx="2381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일정과 장소, 관객 정보를 정리합니다.</a:t>
            </a:r>
          </a:p>
        </p:txBody>
      </p:sp>
      <p:sp>
        <p:nvSpPr>
          <p:cNvPr id="9" name="step-number-1">
            <a:extLst xmlns:a="http://schemas.openxmlformats.org/drawingml/2006/main">
              <a:ext uri="{FF2B5EF4-FFF2-40B4-BE49-F238E27FC236}">
                <a16:creationId xmlns:a16="http://schemas.microsoft.com/office/drawing/2014/main" id="{980C3499-75E9-4DBB-B8AC-AA54187DE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590800"/>
            <a:ext cx="552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02</a:t>
            </a:r>
          </a:p>
        </p:txBody>
      </p:sp>
      <p:sp>
        <p:nvSpPr>
          <p:cNvPr id="10" name="step-title-1">
            <a:extLst xmlns:a="http://schemas.openxmlformats.org/drawingml/2006/main">
              <a:ext uri="{FF2B5EF4-FFF2-40B4-BE49-F238E27FC236}">
                <a16:creationId xmlns:a16="http://schemas.microsoft.com/office/drawing/2014/main" id="{9C6BB014-158C-4B93-B78B-464AB844D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5908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문의 접수</a:t>
            </a:r>
          </a:p>
        </p:txBody>
      </p:sp>
      <p:sp>
        <p:nvSpPr>
          <p:cNvPr id="11" name="step-copy-1">
            <a:extLst xmlns:a="http://schemas.openxmlformats.org/drawingml/2006/main">
              <a:ext uri="{FF2B5EF4-FFF2-40B4-BE49-F238E27FC236}">
                <a16:creationId xmlns:a16="http://schemas.microsoft.com/office/drawing/2014/main" id="{07FE6DCC-AC1F-4DA5-ABDD-04C973371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048000"/>
            <a:ext cx="2381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기본 정보와 희망 가수를 전달합니다.</a:t>
            </a:r>
          </a:p>
        </p:txBody>
      </p:sp>
      <p:sp>
        <p:nvSpPr>
          <p:cNvPr id="12" name="step-number-2">
            <a:extLst xmlns:a="http://schemas.openxmlformats.org/drawingml/2006/main">
              <a:ext uri="{FF2B5EF4-FFF2-40B4-BE49-F238E27FC236}">
                <a16:creationId xmlns:a16="http://schemas.microsoft.com/office/drawing/2014/main" id="{31D18B72-BB70-4FB0-8E98-9DE2E40D7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590800"/>
            <a:ext cx="552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03</a:t>
            </a:r>
          </a:p>
        </p:txBody>
      </p:sp>
      <p:sp>
        <p:nvSpPr>
          <p:cNvPr id="13" name="step-title-2">
            <a:extLst xmlns:a="http://schemas.openxmlformats.org/drawingml/2006/main">
              <a:ext uri="{FF2B5EF4-FFF2-40B4-BE49-F238E27FC236}">
                <a16:creationId xmlns:a16="http://schemas.microsoft.com/office/drawing/2014/main" id="{BE473319-FDAE-432D-ACFB-29EAC1144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5908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직접 협의</a:t>
            </a:r>
          </a:p>
        </p:txBody>
      </p:sp>
      <p:sp>
        <p:nvSpPr>
          <p:cNvPr id="14" name="step-copy-2">
            <a:extLst xmlns:a="http://schemas.openxmlformats.org/drawingml/2006/main">
              <a:ext uri="{FF2B5EF4-FFF2-40B4-BE49-F238E27FC236}">
                <a16:creationId xmlns:a16="http://schemas.microsoft.com/office/drawing/2014/main" id="{7A0AB1A1-495E-4F64-B2B6-4D36F49D3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048000"/>
            <a:ext cx="2381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권한 있는 당사자가 조건을 확인합니다.</a:t>
            </a:r>
          </a:p>
        </p:txBody>
      </p:sp>
      <p:sp>
        <p:nvSpPr>
          <p:cNvPr id="15" name="step-number-3">
            <a:extLst xmlns:a="http://schemas.openxmlformats.org/drawingml/2006/main">
              <a:ext uri="{FF2B5EF4-FFF2-40B4-BE49-F238E27FC236}">
                <a16:creationId xmlns:a16="http://schemas.microsoft.com/office/drawing/2014/main" id="{A2739649-77DD-4574-B31D-C550B9D37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05300"/>
            <a:ext cx="552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04</a:t>
            </a:r>
          </a:p>
        </p:txBody>
      </p:sp>
      <p:sp>
        <p:nvSpPr>
          <p:cNvPr id="16" name="step-title-3">
            <a:extLst xmlns:a="http://schemas.openxmlformats.org/drawingml/2006/main">
              <a:ext uri="{FF2B5EF4-FFF2-40B4-BE49-F238E27FC236}">
                <a16:creationId xmlns:a16="http://schemas.microsoft.com/office/drawing/2014/main" id="{7DD15EC6-0FD3-481E-9840-4ADF262E0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3053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당일 운영</a:t>
            </a:r>
          </a:p>
        </p:txBody>
      </p:sp>
      <p:sp>
        <p:nvSpPr>
          <p:cNvPr id="17" name="step-copy-3">
            <a:extLst xmlns:a="http://schemas.openxmlformats.org/drawingml/2006/main">
              <a:ext uri="{FF2B5EF4-FFF2-40B4-BE49-F238E27FC236}">
                <a16:creationId xmlns:a16="http://schemas.microsoft.com/office/drawing/2014/main" id="{44F2223C-F442-454B-ACEE-149EB3807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762500"/>
            <a:ext cx="2381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현장 일정과 무대 조건을 점검합니다.</a:t>
            </a:r>
          </a:p>
        </p:txBody>
      </p:sp>
      <p:sp>
        <p:nvSpPr>
          <p:cNvPr id="18" name="step-number-4">
            <a:extLst xmlns:a="http://schemas.openxmlformats.org/drawingml/2006/main">
              <a:ext uri="{FF2B5EF4-FFF2-40B4-BE49-F238E27FC236}">
                <a16:creationId xmlns:a16="http://schemas.microsoft.com/office/drawing/2014/main" id="{7FF8ECBA-3C6D-41A3-94E6-C8201C865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305300"/>
            <a:ext cx="552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05</a:t>
            </a:r>
          </a:p>
        </p:txBody>
      </p:sp>
      <p:sp>
        <p:nvSpPr>
          <p:cNvPr id="19" name="step-title-4">
            <a:extLst xmlns:a="http://schemas.openxmlformats.org/drawingml/2006/main">
              <a:ext uri="{FF2B5EF4-FFF2-40B4-BE49-F238E27FC236}">
                <a16:creationId xmlns:a16="http://schemas.microsoft.com/office/drawing/2014/main" id="{8E4D03BD-8091-47C0-AFB4-76409E40B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43053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행사 후 확인</a:t>
            </a:r>
          </a:p>
        </p:txBody>
      </p:sp>
      <p:sp>
        <p:nvSpPr>
          <p:cNvPr id="20" name="step-copy-4">
            <a:extLst xmlns:a="http://schemas.openxmlformats.org/drawingml/2006/main">
              <a:ext uri="{FF2B5EF4-FFF2-40B4-BE49-F238E27FC236}">
                <a16:creationId xmlns:a16="http://schemas.microsoft.com/office/drawing/2014/main" id="{340B7B00-BDD5-4EE2-94F9-C3236B3E3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4762500"/>
            <a:ext cx="2381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촬영물과 남은 전달 사항을 확인합니다.</a:t>
            </a:r>
          </a:p>
        </p:txBody>
      </p:sp>
      <p:sp>
        <p:nvSpPr>
          <p:cNvPr id="21" name="step-number-5">
            <a:extLst xmlns:a="http://schemas.openxmlformats.org/drawingml/2006/main">
              <a:ext uri="{FF2B5EF4-FFF2-40B4-BE49-F238E27FC236}">
                <a16:creationId xmlns:a16="http://schemas.microsoft.com/office/drawing/2014/main" id="{0D4EC9B1-2035-45ED-AE2F-C57AEC4D2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305300"/>
            <a:ext cx="552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 b="1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06</a:t>
            </a:r>
          </a:p>
        </p:txBody>
      </p:sp>
      <p:sp>
        <p:nvSpPr>
          <p:cNvPr id="22" name="step-title-5">
            <a:extLst xmlns:a="http://schemas.openxmlformats.org/drawingml/2006/main">
              <a:ext uri="{FF2B5EF4-FFF2-40B4-BE49-F238E27FC236}">
                <a16:creationId xmlns:a16="http://schemas.microsoft.com/office/drawing/2014/main" id="{93F19AD3-6308-4EE9-BAD0-3629AB274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3053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결과 회신</a:t>
            </a:r>
          </a:p>
        </p:txBody>
      </p:sp>
      <p:sp>
        <p:nvSpPr>
          <p:cNvPr id="23" name="step-copy-5">
            <a:extLst xmlns:a="http://schemas.openxmlformats.org/drawingml/2006/main">
              <a:ext uri="{FF2B5EF4-FFF2-40B4-BE49-F238E27FC236}">
                <a16:creationId xmlns:a16="http://schemas.microsoft.com/office/drawing/2014/main" id="{BEB00ADC-A252-4A40-A48C-47620E3DA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762500"/>
            <a:ext cx="2381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C8B99F"/>
                </a:solidFill>
                <a:latin typeface="Apple SD Gothic Neo"/>
                <a:ea typeface="Apple SD Gothic Neo"/>
                <a:cs typeface="Apple SD Gothic Neo"/>
              </a:rPr>
              <a:t>성사 여부와 결과만 회신합니다.</a:t>
            </a:r>
          </a:p>
        </p:txBody>
      </p:sp>
    </p:spTree>
    <p:extLst>
      <p:ext uri="{BB962C8B-B14F-4D97-AF65-F5344CB8AC3E}">
        <p14:creationId xmlns:p14="http://schemas.microsoft.com/office/powerpoint/2010/main" val="13258241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5050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d5d45e7a35434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contact-brand">
            <a:extLst xmlns:a="http://schemas.openxmlformats.org/drawingml/2006/main">
              <a:ext uri="{FF2B5EF4-FFF2-40B4-BE49-F238E27FC236}">
                <a16:creationId xmlns:a16="http://schemas.microsoft.com/office/drawing/2014/main" id="{8E272B90-16F9-49C5-97C7-AD22921AD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905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D9AD6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9AD62"/>
                </a:solidFill>
                <a:latin typeface="Arial"/>
                <a:ea typeface="Arial"/>
                <a:cs typeface="Arial"/>
              </a:rPr>
              <a:t>ARTIST X STAGE</a:t>
            </a:r>
          </a:p>
        </p:txBody>
      </p:sp>
      <p:sp>
        <p:nvSpPr>
          <p:cNvPr id="3" name="contact-title">
            <a:extLst xmlns:a="http://schemas.openxmlformats.org/drawingml/2006/main">
              <a:ext uri="{FF2B5EF4-FFF2-40B4-BE49-F238E27FC236}">
                <a16:creationId xmlns:a16="http://schemas.microsoft.com/office/drawing/2014/main" id="{C6D50238-87B0-4337-8709-E0A6F5800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35255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7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공연을 준비하실 때</a:t>
            </a:r>
          </a:p>
          <a:p xmlns:a="http://schemas.openxmlformats.org/drawingml/2006/main">
            <a:pPr>
              <a:buNone/>
              <a:defRPr sz="37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750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먼저 이야기해 주세요</a:t>
            </a:r>
          </a:p>
        </p:txBody>
      </p:sp>
      <p:sp>
        <p:nvSpPr>
          <p:cNvPr id="4" name="contact-principles">
            <a:extLst xmlns:a="http://schemas.openxmlformats.org/drawingml/2006/main">
              <a:ext uri="{FF2B5EF4-FFF2-40B4-BE49-F238E27FC236}">
                <a16:creationId xmlns:a16="http://schemas.microsoft.com/office/drawing/2014/main" id="{3878F1EE-EEF9-406E-A37B-F4A5F3B77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67050"/>
            <a:ext cx="619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>
                <a:solidFill>
                  <a:srgbClr val="D9AD62"/>
                </a:solidFill>
                <a:latin typeface="Apple SD Gothic Neo"/>
                <a:ea typeface="Apple SD Gothic Neo"/>
                <a:cs typeface="Apple SD Gothic Neo"/>
              </a:rPr>
              <a:t>직접 연결 · 중개료 0원 · 개런티 비공개</a:t>
            </a:r>
          </a:p>
        </p:txBody>
      </p:sp>
      <p:sp>
        <p:nvSpPr>
          <p:cNvPr id="5" name="contact-kakao">
            <a:extLst xmlns:a="http://schemas.openxmlformats.org/drawingml/2006/main">
              <a:ext uri="{FF2B5EF4-FFF2-40B4-BE49-F238E27FC236}">
                <a16:creationId xmlns:a16="http://schemas.microsoft.com/office/drawing/2014/main" id="{15067980-5235-4DC1-BAC8-2C09C10C6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191000"/>
            <a:ext cx="4953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 b="1">
                <a:solidFill>
                  <a:srgbClr val="F5EFE3"/>
                </a:solidFill>
                <a:latin typeface="Apple SD Gothic Neo"/>
                <a:ea typeface="Apple SD Gothic Neo"/>
                <a:cs typeface="Apple SD Gothic Neo"/>
              </a:rPr>
              <a:t>KAKAO  @artistxstage</a:t>
            </a:r>
          </a:p>
        </p:txBody>
      </p:sp>
      <p:sp>
        <p:nvSpPr>
          <p:cNvPr id="6" name="contact-phone">
            <a:extLst xmlns:a="http://schemas.openxmlformats.org/drawingml/2006/main">
              <a:ext uri="{FF2B5EF4-FFF2-40B4-BE49-F238E27FC236}">
                <a16:creationId xmlns:a16="http://schemas.microsoft.com/office/drawing/2014/main" id="{B79E8F49-E53C-483F-8C89-802455423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762500"/>
            <a:ext cx="638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75">
                <a:solidFill>
                  <a:srgbClr val="F0D09A"/>
                </a:solidFill>
                <a:latin typeface="Arial"/>
                <a:ea typeface="Arial"/>
                <a:cs typeface="Arial"/>
              </a:defRPr>
            </a:pPr>
            <a:r>
              <a:rPr sz="1575">
                <a:solidFill>
                  <a:srgbClr val="F0D09A"/>
                </a:solidFill>
                <a:latin typeface="Arial"/>
                <a:ea typeface="Arial"/>
                <a:cs typeface="Arial"/>
              </a:rPr>
              <a:t>010-8705-6812  |  hotbelle898@naver.com</a:t>
            </a:r>
          </a:p>
        </p:txBody>
      </p:sp>
      <p:sp>
        <p:nvSpPr>
          <p:cNvPr id="7" name="contact-web">
            <a:extLst xmlns:a="http://schemas.openxmlformats.org/drawingml/2006/main">
              <a:ext uri="{FF2B5EF4-FFF2-40B4-BE49-F238E27FC236}">
                <a16:creationId xmlns:a16="http://schemas.microsoft.com/office/drawing/2014/main" id="{293F6CCA-7EE5-4462-B68A-E62CC4858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286375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>
                <a:solidFill>
                  <a:srgbClr val="C8B99F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8B99F"/>
                </a:solidFill>
                <a:latin typeface="Arial"/>
                <a:ea typeface="Arial"/>
                <a:cs typeface="Arial"/>
              </a:rPr>
              <a:t>artistxstage.co.kr</a:t>
            </a:r>
          </a:p>
        </p:txBody>
      </p:sp>
    </p:spTree>
    <p:extLst>
      <p:ext uri="{BB962C8B-B14F-4D97-AF65-F5344CB8AC3E}">
        <p14:creationId xmlns:p14="http://schemas.microsoft.com/office/powerpoint/2010/main" val="14382664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2026-09-17T14:06:14.3630000Z</dcterms:created>
  <dcterms:modified xsi:type="dcterms:W3CDTF">2026-09-17T14:06:14.3630000Z</dcterms:modified>
</coreProperties>
</file>